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26" r:id="rId2"/>
    <p:sldId id="327" r:id="rId3"/>
    <p:sldId id="331" r:id="rId4"/>
    <p:sldId id="257" r:id="rId5"/>
    <p:sldId id="259" r:id="rId6"/>
    <p:sldId id="306" r:id="rId7"/>
    <p:sldId id="307" r:id="rId8"/>
    <p:sldId id="315" r:id="rId9"/>
    <p:sldId id="317" r:id="rId10"/>
    <p:sldId id="271" r:id="rId11"/>
    <p:sldId id="308" r:id="rId12"/>
    <p:sldId id="270" r:id="rId13"/>
    <p:sldId id="332" r:id="rId14"/>
    <p:sldId id="311" r:id="rId15"/>
    <p:sldId id="258" r:id="rId16"/>
    <p:sldId id="260" r:id="rId17"/>
    <p:sldId id="264" r:id="rId18"/>
    <p:sldId id="266" r:id="rId19"/>
    <p:sldId id="267" r:id="rId20"/>
    <p:sldId id="268" r:id="rId21"/>
    <p:sldId id="275" r:id="rId22"/>
    <p:sldId id="276" r:id="rId23"/>
    <p:sldId id="277" r:id="rId24"/>
    <p:sldId id="279" r:id="rId25"/>
    <p:sldId id="284" r:id="rId26"/>
    <p:sldId id="286" r:id="rId27"/>
    <p:sldId id="287" r:id="rId28"/>
    <p:sldId id="288" r:id="rId29"/>
    <p:sldId id="289" r:id="rId30"/>
    <p:sldId id="313" r:id="rId31"/>
    <p:sldId id="278" r:id="rId32"/>
    <p:sldId id="314" r:id="rId33"/>
    <p:sldId id="293" r:id="rId34"/>
    <p:sldId id="294" r:id="rId35"/>
    <p:sldId id="295" r:id="rId36"/>
    <p:sldId id="297" r:id="rId37"/>
    <p:sldId id="298" r:id="rId38"/>
    <p:sldId id="299" r:id="rId39"/>
    <p:sldId id="304" r:id="rId40"/>
    <p:sldId id="302" r:id="rId41"/>
    <p:sldId id="318" r:id="rId42"/>
    <p:sldId id="319" r:id="rId43"/>
    <p:sldId id="322" r:id="rId44"/>
    <p:sldId id="323" r:id="rId45"/>
    <p:sldId id="324" r:id="rId46"/>
    <p:sldId id="320" r:id="rId47"/>
    <p:sldId id="330" r:id="rId48"/>
    <p:sldId id="32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E3DFB-4B47-4E36-839F-8B38EE960878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B6BF6-B65E-48CB-B8FC-24D481CB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alil İbrahim Kalkan">
            <a:extLst>
              <a:ext uri="{FF2B5EF4-FFF2-40B4-BE49-F238E27FC236}">
                <a16:creationId xmlns:a16="http://schemas.microsoft.com/office/drawing/2014/main" id="{D510EAD5-1BDC-DECC-8F28-F908E7DB8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01" y="4567101"/>
            <a:ext cx="1082900" cy="1082900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54;p1"/>
          <p:cNvSpPr txBox="1"/>
          <p:nvPr/>
        </p:nvSpPr>
        <p:spPr>
          <a:xfrm>
            <a:off x="1058200" y="1906607"/>
            <a:ext cx="10269864" cy="258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3800"/>
            </a:pP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Implementing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Domain-Driven Design</a:t>
            </a:r>
            <a:br>
              <a:rPr lang="tr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" sz="5067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as a pragmatic developer</a:t>
            </a:r>
            <a:endParaRPr sz="5067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7" name="Google Shape;57;p1"/>
          <p:cNvGrpSpPr/>
          <p:nvPr/>
        </p:nvGrpSpPr>
        <p:grpSpPr>
          <a:xfrm>
            <a:off x="2316300" y="4567098"/>
            <a:ext cx="4689200" cy="1066890"/>
            <a:chOff x="1737225" y="3425325"/>
            <a:chExt cx="3516900" cy="800168"/>
          </a:xfrm>
        </p:grpSpPr>
        <p:sp>
          <p:nvSpPr>
            <p:cNvPr id="58" name="Google Shape;58;p1"/>
            <p:cNvSpPr txBox="1"/>
            <p:nvPr/>
          </p:nvSpPr>
          <p:spPr>
            <a:xfrm>
              <a:off x="1737225" y="3425325"/>
              <a:ext cx="3516900" cy="507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2100"/>
              </a:pPr>
              <a:r>
                <a:rPr lang="tr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Halil İbrahim Kalkan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59" name="Google Shape;59;p1"/>
            <p:cNvSpPr txBox="1"/>
            <p:nvPr/>
          </p:nvSpPr>
          <p:spPr>
            <a:xfrm>
              <a:off x="1737225" y="3810025"/>
              <a:ext cx="35169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tr-TR" sz="2000" dirty="0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rPr>
                <a:t>Co-founder, Volosoft</a:t>
              </a:r>
              <a:endParaRPr sz="2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60" name="Google Shape;6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200" y="1193001"/>
            <a:ext cx="1857733" cy="638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tr-TR" sz="3600" b="1" dirty="0">
                <a:latin typeface="Lexend" pitchFamily="2" charset="-94"/>
              </a:rPr>
              <a:t>The E</a:t>
            </a:r>
            <a:r>
              <a:rPr lang="en-US" sz="3600" b="1" dirty="0" err="1">
                <a:latin typeface="Lexend" pitchFamily="2" charset="-94"/>
              </a:rPr>
              <a:t>xecution</a:t>
            </a:r>
            <a:r>
              <a:rPr lang="en-US" sz="3600" b="1" dirty="0">
                <a:latin typeface="Lexend" pitchFamily="2" charset="-94"/>
              </a:rPr>
              <a:t>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663" y="1122363"/>
            <a:ext cx="10339752" cy="2387600"/>
          </a:xfrm>
        </p:spPr>
        <p:txBody>
          <a:bodyPr/>
          <a:lstStyle/>
          <a:p>
            <a:r>
              <a:rPr lang="en-US" dirty="0">
                <a:latin typeface="Lexend" pitchFamily="2" charset="-94"/>
              </a:rPr>
              <a:t>Part-II: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8FEE55E-F97D-54A2-B9A8-CEC99FD89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11" y="131323"/>
            <a:ext cx="11296378" cy="65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54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Aggregates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  <p:bldP spid="4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39" grpId="0"/>
      <p:bldP spid="40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all sub-collections &amp; all properties)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Rule: Reference Other Aggregates only by Id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Tip: Keep it small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Considerations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Constructor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694853"/>
            <a:ext cx="5074621" cy="50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Property Accessors &amp; Methods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2" y="1652078"/>
            <a:ext cx="5571152" cy="496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251749" y="155700"/>
            <a:ext cx="11729799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tr" sz="37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Writing «simple» Code</a:t>
            </a:r>
            <a:endParaRPr sz="37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8225" y="6183959"/>
            <a:ext cx="1473324" cy="5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Image result for Johan Cruyff">
            <a:extLst>
              <a:ext uri="{FF2B5EF4-FFF2-40B4-BE49-F238E27FC236}">
                <a16:creationId xmlns:a16="http://schemas.microsoft.com/office/drawing/2014/main" id="{42A60F60-AC7C-1CEB-1E88-06BCA09E1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302" y="1101436"/>
            <a:ext cx="3800105" cy="465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21C159-C5AF-554C-3EF7-FA3FDBE008B4}"/>
              </a:ext>
            </a:extLst>
          </p:cNvPr>
          <p:cNvSpPr txBox="1">
            <a:spLocks/>
          </p:cNvSpPr>
          <p:nvPr/>
        </p:nvSpPr>
        <p:spPr>
          <a:xfrm>
            <a:off x="251748" y="1225904"/>
            <a:ext cx="7211233" cy="220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«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Playing football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is very 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simple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,</a:t>
            </a:r>
            <a:r>
              <a:rPr lang="tr-TR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but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playing</a:t>
            </a:r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simple</a:t>
            </a:r>
            <a:r>
              <a:rPr lang="tr-TR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football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is the </a:t>
            </a:r>
            <a:r>
              <a:rPr lang="en-US" sz="2667" b="1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hardest thing</a:t>
            </a:r>
            <a:r>
              <a:rPr lang="en-US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 there is</a:t>
            </a:r>
            <a:r>
              <a:rPr lang="tr-TR" sz="2667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!»</a:t>
            </a:r>
          </a:p>
          <a:p>
            <a:pPr marL="0" indent="0" algn="l"/>
            <a:endParaRPr lang="tr-TR" sz="1400" dirty="0">
              <a:solidFill>
                <a:schemeClr val="tx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pPr marL="0" indent="0" algn="r"/>
            <a:r>
              <a:rPr lang="en-US" sz="2400" dirty="0">
                <a:solidFill>
                  <a:schemeClr val="tx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Johan Cruyff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B6323-FDED-E18E-31C9-9C80FF6118FE}"/>
              </a:ext>
            </a:extLst>
          </p:cNvPr>
          <p:cNvSpPr txBox="1"/>
          <p:nvPr/>
        </p:nvSpPr>
        <p:spPr>
          <a:xfrm>
            <a:off x="251748" y="3991979"/>
            <a:ext cx="7211233" cy="1898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«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Writing code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is very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simple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, but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writing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simple code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is the </a:t>
            </a:r>
            <a:r>
              <a:rPr lang="en-US" sz="2667" b="1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hardest thing </a:t>
            </a:r>
            <a:r>
              <a:rPr lang="en-US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there is!</a:t>
            </a:r>
            <a:r>
              <a:rPr lang="tr-TR" sz="2667" dirty="0">
                <a:solidFill>
                  <a:srgbClr val="002060"/>
                </a:solidFill>
                <a:latin typeface="Consolas" panose="020B0609020204030204" pitchFamily="49" charset="0"/>
                <a:cs typeface="Poppins" panose="00000500000000000000" pitchFamily="2" charset="-94"/>
              </a:rPr>
              <a:t>»</a:t>
            </a:r>
            <a:endParaRPr lang="en-US" sz="2667" dirty="0">
              <a:solidFill>
                <a:srgbClr val="002060"/>
              </a:solidFill>
              <a:latin typeface="Consolas" panose="020B0609020204030204" pitchFamily="49" charset="0"/>
              <a:cs typeface="Poppins" panose="00000500000000000000" pitchFamily="2" charset="-94"/>
            </a:endParaRPr>
          </a:p>
          <a:p>
            <a:endParaRPr lang="tr-TR" sz="1333" dirty="0">
              <a:latin typeface="Consolas" panose="020B0609020204030204" pitchFamily="49" charset="0"/>
              <a:cs typeface="Poppins" panose="00000500000000000000" pitchFamily="2" charset="-94"/>
            </a:endParaRPr>
          </a:p>
          <a:p>
            <a:pPr algn="r"/>
            <a:r>
              <a:rPr lang="tr-TR" sz="2400" dirty="0">
                <a:latin typeface="Consolas" panose="020B0609020204030204" pitchFamily="49" charset="0"/>
                <a:cs typeface="Poppins" panose="00000500000000000000" pitchFamily="2" charset="-94"/>
              </a:rPr>
              <a:t>Halil İbrahim Kalkan</a:t>
            </a:r>
            <a:endParaRPr lang="en-US" sz="2400" dirty="0">
              <a:latin typeface="Consolas" panose="020B0609020204030204" pitchFamily="49" charset="0"/>
              <a:cs typeface="Poppins" panose="00000500000000000000" pitchFamily="2" charset="-9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Aggregate Roots &amp; Entities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Business Logic &amp; Exceptions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</a:t>
            </a:r>
            <a:r>
              <a:rPr lang="tr-TR" dirty="0"/>
              <a:t>all </a:t>
            </a:r>
            <a:r>
              <a:rPr lang="en-US" dirty="0"/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29024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90688"/>
            <a:ext cx="7145343" cy="5014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Repositories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Do not Include Domain Logic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7570181" y="1696336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1" y="1690688"/>
            <a:ext cx="5878990" cy="502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dirty="0">
                <a:latin typeface="Lexend" pitchFamily="2" charset="-94"/>
              </a:rPr>
              <a:t>The </a:t>
            </a:r>
            <a:r>
              <a:rPr lang="en-US" sz="3600" dirty="0">
                <a:latin typeface="Lexend" pitchFamily="2" charset="-94"/>
              </a:rPr>
              <a:t>Specification Interface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6708"/>
            <a:ext cx="10515600" cy="40902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5789522" cy="16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Define a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57" y="1914463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57" y="3000694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57" y="5690028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Use the Specification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tr-TR" sz="3600" dirty="0">
                <a:latin typeface="Lexend" pitchFamily="2" charset="-94"/>
              </a:rPr>
              <a:t>Parameterized </a:t>
            </a:r>
            <a:r>
              <a:rPr lang="en-US" sz="3600" dirty="0">
                <a:latin typeface="Lexend" pitchFamily="2" charset="-94"/>
              </a:rPr>
              <a:t>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129C-27AC-20C4-2A03-709613B23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0"/>
              </a:rPr>
              <a:t>What is Simple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A972D-1FC5-285D-57D7-CCFEB2EE9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Easy to read &amp; understand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Easy to maintain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Follows the same principles &amp; coding style everywhere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You know where to find when you look for something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Doesn’t contain duplications of business logic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 use case doesn’t affect others – A change in one use case doesn’t break others</a:t>
            </a: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SOLID Principles – of course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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53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Specifications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Combining </a:t>
            </a:r>
            <a:r>
              <a:rPr lang="tr-TR" sz="3600" dirty="0">
                <a:latin typeface="Lexend" pitchFamily="2" charset="-94"/>
              </a:rPr>
              <a:t>Multiple </a:t>
            </a:r>
            <a:r>
              <a:rPr lang="en-US" sz="3600" dirty="0">
                <a:latin typeface="Lexend" pitchFamily="2" charset="-94"/>
              </a:rPr>
              <a:t>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9731"/>
            <a:ext cx="9282245" cy="2699592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3261"/>
            <a:ext cx="10515600" cy="4113701"/>
          </a:xfrm>
        </p:spPr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 dirty="0"/>
              <a:t>Works 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0" y="365125"/>
            <a:ext cx="11274190" cy="1325563"/>
          </a:xfrm>
        </p:spPr>
        <p:txBody>
          <a:bodyPr/>
          <a:lstStyle/>
          <a:p>
            <a:r>
              <a:rPr lang="en-US" b="1" dirty="0">
                <a:latin typeface="Lexend" pitchFamily="2" charset="-94"/>
              </a:rPr>
              <a:t>Domain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Principles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815"/>
            <a:ext cx="10515600" cy="4137148"/>
          </a:xfrm>
        </p:spPr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757876"/>
            <a:ext cx="5506191" cy="5052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tr-TR" dirty="0"/>
              <a:t>H</a:t>
            </a:r>
            <a:r>
              <a:rPr lang="en-US" dirty="0" err="1"/>
              <a:t>ave</a:t>
            </a:r>
            <a:r>
              <a:rPr lang="en-US" dirty="0"/>
              <a:t> a </a:t>
            </a:r>
            <a:r>
              <a:rPr lang="en-US" b="1" dirty="0" err="1"/>
              <a:t>parameterless</a:t>
            </a:r>
            <a:r>
              <a:rPr lang="tr-TR" b="1" dirty="0"/>
              <a:t> </a:t>
            </a:r>
            <a:r>
              <a:rPr lang="tr-TR" dirty="0"/>
              <a:t>(default)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be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5" y="3838697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413" y="1931298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16" y="2219569"/>
            <a:ext cx="6075756" cy="3957393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Input DTO Best Practices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5691"/>
            <a:ext cx="10515600" cy="4301271"/>
          </a:xfrm>
        </p:spPr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821150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Object to Object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7319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</a:t>
            </a:r>
          </a:p>
          <a:p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Part-I: </a:t>
            </a:r>
            <a:r>
              <a:rPr lang="tr-TR" b="1" dirty="0">
                <a:latin typeface="Poppins" panose="00000500000000000000" pitchFamily="2" charset="-94"/>
                <a:cs typeface="Poppins" panose="00000500000000000000" pitchFamily="2" charset="-94"/>
              </a:rPr>
              <a:t>Introducing </a:t>
            </a:r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DDD?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Architecture &amp; layers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Execution flow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Building blocks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Common principles</a:t>
            </a:r>
          </a:p>
          <a:p>
            <a:r>
              <a:rPr lang="en-US" b="1" dirty="0">
                <a:latin typeface="Poppins" panose="00000500000000000000" pitchFamily="2" charset="-94"/>
                <a:cs typeface="Poppins" panose="00000500000000000000" pitchFamily="2" charset="-94"/>
              </a:rPr>
              <a:t>Part-II: Implementing DDD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Layering a Visual Studio solution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Rules &amp; Best Practices</a:t>
            </a:r>
          </a:p>
          <a:p>
            <a:pPr lvl="1"/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957833"/>
            <a:ext cx="8645677" cy="4728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exend" pitchFamily="2" charset="-94"/>
              </a:rPr>
              <a:t>Application Services</a:t>
            </a:r>
            <a:br>
              <a:rPr lang="en-US" dirty="0">
                <a:latin typeface="Lexend" pitchFamily="2" charset="-94"/>
              </a:rPr>
            </a:br>
            <a:r>
              <a:rPr lang="en-US" sz="3600" dirty="0">
                <a:latin typeface="Lexend" pitchFamily="2" charset="-94"/>
              </a:rPr>
              <a:t>Example: Entity Creation &amp; DTO Mapping</a:t>
            </a:r>
            <a:endParaRPr lang="en-US" dirty="0">
              <a:latin typeface="Lexend" pitchFamily="2" charset="-9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957833"/>
            <a:ext cx="4107543" cy="4270122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</a:t>
            </a:r>
            <a:r>
              <a:rPr lang="tr-TR" sz="2000" dirty="0"/>
              <a:t>the </a:t>
            </a:r>
            <a:r>
              <a:rPr lang="en-US" sz="2000" dirty="0"/>
              <a:t>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3053763" y="1837714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522889" y="3053848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67116" y="2345198"/>
            <a:ext cx="1906761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3053764" y="3053848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5584639" y="3053847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4097990" y="2345197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804929" y="2345197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70" y="5337477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5584639" y="3984764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3053762" y="3984764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522889" y="3984764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4097989" y="3671553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6628862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1567110" y="3665218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0" y="5427395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38" y="5427395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1304540" y="6125417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567108" y="4380202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97989" y="4386173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6628862" y="4380202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3620261" y="6125778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5990705" y="6191143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7879368" y="3003498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997560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719382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4124871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253217"/>
            <a:ext cx="443794" cy="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646471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Application Logic </a:t>
            </a:r>
            <a:r>
              <a:rPr lang="tr-TR" dirty="0">
                <a:latin typeface="Lexend" pitchFamily="2" charset="-94"/>
              </a:rPr>
              <a:t>vs</a:t>
            </a:r>
            <a:r>
              <a:rPr lang="en-US" dirty="0">
                <a:latin typeface="Lexend" pitchFamily="2" charset="-94"/>
              </a:rPr>
              <a:t>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969717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  <a:p>
            <a:r>
              <a:rPr lang="en-US" sz="1800" b="1" dirty="0"/>
              <a:t>Why not </a:t>
            </a:r>
            <a:r>
              <a:rPr lang="en-US" sz="1800" dirty="0"/>
              <a:t>moving </a:t>
            </a:r>
            <a:r>
              <a:rPr lang="en-US" sz="1800" b="1" dirty="0"/>
              <a:t>payment </a:t>
            </a:r>
            <a:r>
              <a:rPr lang="en-US" sz="1800" dirty="0"/>
              <a:t>logic inside the </a:t>
            </a:r>
            <a:r>
              <a:rPr lang="en-US" sz="1800" b="1" dirty="0"/>
              <a:t>domain service</a:t>
            </a:r>
            <a:r>
              <a:rPr lang="en-US" sz="18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755340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608260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255435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798610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329633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577735"/>
            <a:ext cx="257358" cy="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Recommended</a:t>
            </a:r>
            <a:r>
              <a:rPr lang="en-US" dirty="0">
                <a:latin typeface="Lexend" pitchFamily="2" charset="-94"/>
              </a:rPr>
              <a:t>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F5D8-1922-5649-0F97-3AA0F67E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Lexend" pitchFamily="2" charset="-94"/>
              </a:rPr>
              <a:t>The </a:t>
            </a:r>
            <a:r>
              <a:rPr lang="tr-TR" b="1" dirty="0">
                <a:latin typeface="Lexend" pitchFamily="2" charset="-94"/>
              </a:rPr>
              <a:t>Reference</a:t>
            </a:r>
            <a:r>
              <a:rPr lang="tr-TR" dirty="0">
                <a:latin typeface="Lexend" pitchFamily="2" charset="-94"/>
              </a:rPr>
              <a:t> Book!</a:t>
            </a:r>
            <a:endParaRPr lang="en-US" dirty="0">
              <a:latin typeface="Lexend" pitchFamily="2" charset="-94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11AEBE16-F26E-B921-7EC5-6F40E8ED9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14500"/>
            <a:ext cx="5715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9730A14-189A-B253-0EB3-ABA8ED8B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131" y="1784931"/>
            <a:ext cx="4721290" cy="4721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71819-4538-A447-8633-4B9235154DAA}"/>
              </a:ext>
            </a:extLst>
          </p:cNvPr>
          <p:cNvSpPr txBox="1"/>
          <p:nvPr/>
        </p:nvSpPr>
        <p:spPr>
          <a:xfrm>
            <a:off x="7035283" y="1550014"/>
            <a:ext cx="422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u="sng" dirty="0"/>
              <a:t>DOWNLOAD THE E-BOOK FOR FREE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7147287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/>
        </p:nvSpPr>
        <p:spPr>
          <a:xfrm>
            <a:off x="619220" y="349347"/>
            <a:ext cx="6012400" cy="188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THANKS FOR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>
              <a:buClr>
                <a:srgbClr val="000000"/>
              </a:buClr>
              <a:buSzPts val="4000"/>
            </a:pPr>
            <a:r>
              <a:rPr lang="tr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2EA85-C4BC-B416-D2C4-CAC75B8006EE}"/>
              </a:ext>
            </a:extLst>
          </p:cNvPr>
          <p:cNvSpPr txBox="1"/>
          <p:nvPr/>
        </p:nvSpPr>
        <p:spPr>
          <a:xfrm>
            <a:off x="7098832" y="5307886"/>
            <a:ext cx="3295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4800" dirty="0">
                <a:solidFill>
                  <a:srgbClr val="C00000"/>
                </a:solidFill>
              </a:rPr>
              <a:t>Questions..?</a:t>
            </a:r>
            <a:endParaRPr lang="en-US" sz="4800" dirty="0">
              <a:solidFill>
                <a:srgbClr val="C00000"/>
              </a:solidFill>
            </a:endParaRPr>
          </a:p>
        </p:txBody>
      </p:sp>
      <p:pic>
        <p:nvPicPr>
          <p:cNvPr id="2050" name="Picture 2" descr="The history/origin of the question mark - Where did it come from?">
            <a:extLst>
              <a:ext uri="{FF2B5EF4-FFF2-40B4-BE49-F238E27FC236}">
                <a16:creationId xmlns:a16="http://schemas.microsoft.com/office/drawing/2014/main" id="{B4A33C14-39E3-80B5-113C-2996099F1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838" y="605692"/>
            <a:ext cx="4417570" cy="483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873" y="1041400"/>
            <a:ext cx="10002253" cy="2387600"/>
          </a:xfrm>
        </p:spPr>
        <p:txBody>
          <a:bodyPr/>
          <a:lstStyle/>
          <a:p>
            <a:r>
              <a:rPr lang="en-US" dirty="0">
                <a:latin typeface="Lexend" pitchFamily="2" charset="-94"/>
              </a:rPr>
              <a:t>Part-I: </a:t>
            </a:r>
            <a:r>
              <a:rPr lang="tr-TR" dirty="0">
                <a:latin typeface="Lexend" pitchFamily="2" charset="-94"/>
              </a:rPr>
              <a:t>Introducing</a:t>
            </a:r>
            <a:r>
              <a:rPr lang="en-US" dirty="0">
                <a:latin typeface="Lexend" pitchFamily="2" charset="-94"/>
              </a:rPr>
              <a:t> DDD?</a:t>
            </a:r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Layers &amp; Clean Architecture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Core Building Blocks</a:t>
            </a:r>
            <a:endParaRPr lang="en-US" b="1" dirty="0">
              <a:latin typeface="Lexend" pitchFamily="2" charset="-9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933"/>
            <a:ext cx="455719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Domain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Entity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Value Object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Aggregate &amp; Aggregate Root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Repository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Domain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Specification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3" y="1981933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Poppins" panose="00000500000000000000" pitchFamily="2" charset="-94"/>
                <a:cs typeface="Poppins" panose="00000500000000000000" pitchFamily="2" charset="-94"/>
              </a:rPr>
              <a:t>Application Layer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Application Service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Data Transfer Object (DTO)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Unit of Work</a:t>
            </a:r>
          </a:p>
          <a:p>
            <a:r>
              <a:rPr lang="en-US" dirty="0">
                <a:latin typeface="Poppins" panose="00000500000000000000" pitchFamily="2" charset="-94"/>
                <a:cs typeface="Poppins" panose="00000500000000000000" pitchFamily="2" charset="-94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exend" pitchFamily="2" charset="-94"/>
              </a:rPr>
              <a:t>Domain Driven Design</a:t>
            </a:r>
            <a:br>
              <a:rPr lang="en-US" dirty="0">
                <a:latin typeface="Lexend" pitchFamily="2" charset="-94"/>
              </a:rPr>
            </a:br>
            <a:r>
              <a:rPr lang="en-US" sz="3600" b="1" dirty="0">
                <a:latin typeface="Lexend" pitchFamily="2" charset="-94"/>
              </a:rPr>
              <a:t>Layering in Visual Studio</a:t>
            </a:r>
            <a:endParaRPr lang="en-US" b="1" dirty="0">
              <a:latin typeface="Lexend" pitchFamily="2" charset="-94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294880" imgH="4342680" progId="Photoshop.Image.13">
                  <p:embed/>
                </p:oleObj>
              </mc:Choice>
              <mc:Fallback>
                <p:oleObj name="Image" r:id="rId2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6" grpId="0" animBg="1"/>
      <p:bldP spid="2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2747</TotalTime>
  <Words>1540</Words>
  <Application>Microsoft Office PowerPoint</Application>
  <PresentationFormat>Widescreen</PresentationFormat>
  <Paragraphs>318</Paragraphs>
  <Slides>48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Aptos</vt:lpstr>
      <vt:lpstr>Arial</vt:lpstr>
      <vt:lpstr>Calibri</vt:lpstr>
      <vt:lpstr>Calibri Light</vt:lpstr>
      <vt:lpstr>Consolas</vt:lpstr>
      <vt:lpstr>Lexend</vt:lpstr>
      <vt:lpstr>Poppins</vt:lpstr>
      <vt:lpstr>Poppins Medium</vt:lpstr>
      <vt:lpstr>Office Theme</vt:lpstr>
      <vt:lpstr>Image</vt:lpstr>
      <vt:lpstr>PowerPoint Presentation</vt:lpstr>
      <vt:lpstr>PowerPoint Presentation</vt:lpstr>
      <vt:lpstr>What is Simple Code?</vt:lpstr>
      <vt:lpstr>Agenda</vt:lpstr>
      <vt:lpstr>Part-I: Introducing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The Execution Flow</vt:lpstr>
      <vt:lpstr>Domain Driven Design Common Principles</vt:lpstr>
      <vt:lpstr>Part-II: Implementation</vt:lpstr>
      <vt:lpstr>PowerPoint Presentation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&amp; Entities Constructor</vt:lpstr>
      <vt:lpstr>Aggregate Roots &amp; Entities Property Accessors &amp; Methods</vt:lpstr>
      <vt:lpstr>Aggregate Roots &amp; Entities Business Logic &amp; Exceptions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The Specification Interface</vt:lpstr>
      <vt:lpstr>Specifications Define a Specification</vt:lpstr>
      <vt:lpstr>Specifications Use the Specification</vt:lpstr>
      <vt:lpstr>Specifications Use the Specification</vt:lpstr>
      <vt:lpstr>Specifications Parameterized Specifications</vt:lpstr>
      <vt:lpstr>Specifications Combining Multiple Specifications</vt:lpstr>
      <vt:lpstr>Domain Services Principles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Object to Object Mapping</vt:lpstr>
      <vt:lpstr>Application Services Example: Entity Creation &amp; DTO Mapping</vt:lpstr>
      <vt:lpstr>Multiple Application Layers</vt:lpstr>
      <vt:lpstr>Application Logic vs Domain Logic</vt:lpstr>
      <vt:lpstr>Application Logic vs Domain Logic</vt:lpstr>
      <vt:lpstr>Application Logic vs Domain Logic</vt:lpstr>
      <vt:lpstr>Application Logic vs Domain Logic</vt:lpstr>
      <vt:lpstr>Recommended Books</vt:lpstr>
      <vt:lpstr>The Reference Book!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318</cp:revision>
  <dcterms:created xsi:type="dcterms:W3CDTF">2019-07-06T13:27:31Z</dcterms:created>
  <dcterms:modified xsi:type="dcterms:W3CDTF">2025-04-19T10:30:08Z</dcterms:modified>
</cp:coreProperties>
</file>